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186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53" autoAdjust="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HK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2D44A-B44E-44F9-BFCB-BA61B96C13FD}" type="datetimeFigureOut">
              <a:rPr lang="en-HK" smtClean="0"/>
              <a:t>12/8/2024</a:t>
            </a:fld>
            <a:endParaRPr lang="en-HK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HK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HK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HK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FDFEF8-B861-4FB9-B250-46F6F692D73F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009397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FDFEF8-B861-4FB9-B250-46F6F692D73F}" type="slidenum">
              <a:rPr lang="en-HK" smtClean="0"/>
              <a:t>3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915843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6729D38-4A76-4687-B263-6BBC375AA0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47397"/>
            <a:ext cx="9144000" cy="1609625"/>
          </a:xfrm>
        </p:spPr>
        <p:txBody>
          <a:bodyPr anchor="ctr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按一下以編輯母片子標題樣式</a:t>
            </a:r>
            <a:endParaRPr lang="en-HK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94A1DEA-1285-13F3-E5CE-B162854C7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BAD0F-FD0A-4542-AA82-3CF7F9E07BD0}" type="datetimeFigureOut">
              <a:rPr lang="en-HK" smtClean="0"/>
              <a:t>12/8/2024</a:t>
            </a:fld>
            <a:endParaRPr lang="en-HK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D8FD752-30BD-8DF0-9241-86E00CFE1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13DE175-0A27-9515-1C93-44153376F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56B4-D433-48DC-BACA-7ADD3D143449}" type="slidenum">
              <a:rPr lang="en-HK" smtClean="0"/>
              <a:t>‹#›</a:t>
            </a:fld>
            <a:endParaRPr lang="en-HK"/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5FF6041F-B499-66D6-F7FC-96686591A8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1233" y="172495"/>
            <a:ext cx="3546763" cy="1143000"/>
          </a:xfrm>
          <a:prstGeom prst="rect">
            <a:avLst/>
          </a:prstGeom>
        </p:spPr>
      </p:pic>
      <p:sp>
        <p:nvSpPr>
          <p:cNvPr id="12" name="標題 1">
            <a:extLst>
              <a:ext uri="{FF2B5EF4-FFF2-40B4-BE49-F238E27FC236}">
                <a16:creationId xmlns:a16="http://schemas.microsoft.com/office/drawing/2014/main" id="{6EAABEE7-EB2F-218B-384C-2A1C80624C70}"/>
              </a:ext>
            </a:extLst>
          </p:cNvPr>
          <p:cNvSpPr txBox="1">
            <a:spLocks/>
          </p:cNvSpPr>
          <p:nvPr userDrawn="1"/>
        </p:nvSpPr>
        <p:spPr>
          <a:xfrm>
            <a:off x="1524000" y="2695118"/>
            <a:ext cx="9144000" cy="11075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zh-TW" altLang="en-US" dirty="0">
                <a:solidFill>
                  <a:srgbClr val="0C1863"/>
                </a:solidFill>
              </a:rPr>
              <a:t>粵港澳大灣區環保領先嘉許獎</a:t>
            </a:r>
            <a:endParaRPr lang="en-HK" dirty="0">
              <a:solidFill>
                <a:srgbClr val="0C1863"/>
              </a:solidFill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08287A4F-F93B-997D-BDD8-552D4698B6A2}"/>
              </a:ext>
            </a:extLst>
          </p:cNvPr>
          <p:cNvSpPr txBox="1"/>
          <p:nvPr userDrawn="1"/>
        </p:nvSpPr>
        <p:spPr>
          <a:xfrm>
            <a:off x="1524000" y="1605255"/>
            <a:ext cx="91440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3200" b="1" kern="120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香港工業總會</a:t>
            </a:r>
            <a:br>
              <a:rPr lang="en-HK" altLang="zh-TW" sz="3200" b="1" kern="120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</a:br>
            <a:r>
              <a:rPr lang="zh-TW" altLang="en-US" sz="3200" b="1" kern="120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「中銀香港企業低碳環保領先大獎</a:t>
            </a:r>
            <a:r>
              <a:rPr lang="en-HK" altLang="zh-TW" sz="3200" b="1" kern="120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202</a:t>
            </a:r>
            <a:r>
              <a:rPr lang="en-US" altLang="zh-TW" sz="3200" b="1" kern="120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4</a:t>
            </a:r>
            <a:r>
              <a:rPr lang="zh-TW" altLang="en-US" sz="3200" b="1" kern="120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」</a:t>
            </a:r>
            <a:endParaRPr lang="en-HK" sz="3200" b="1" kern="1200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</p:txBody>
      </p:sp>
      <p:pic>
        <p:nvPicPr>
          <p:cNvPr id="2" name="圖片 1" descr="C:\Users\fllee\AppData\Local\Microsoft\Windows\Temporary Internet Files\Content.Word\FHKI Signature name final.jpg">
            <a:extLst>
              <a:ext uri="{FF2B5EF4-FFF2-40B4-BE49-F238E27FC236}">
                <a16:creationId xmlns:a16="http://schemas.microsoft.com/office/drawing/2014/main" id="{492D9450-CFC5-1449-6DAA-B83882718F0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5856" y="561166"/>
            <a:ext cx="2413166" cy="503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2" descr="C:\Users\annie.lau\Desktop\BOCHK horizontal.jpg">
            <a:extLst>
              <a:ext uri="{FF2B5EF4-FFF2-40B4-BE49-F238E27FC236}">
                <a16:creationId xmlns:a16="http://schemas.microsoft.com/office/drawing/2014/main" id="{A660083B-0C16-3260-7821-C7C65C1CA35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7003" y="503731"/>
            <a:ext cx="2469575" cy="523708"/>
          </a:xfrm>
          <a:prstGeom prst="rect">
            <a:avLst/>
          </a:prstGeom>
          <a:noFill/>
        </p:spPr>
      </p:pic>
      <p:sp>
        <p:nvSpPr>
          <p:cNvPr id="13" name="文字方塊 12">
            <a:extLst>
              <a:ext uri="{FF2B5EF4-FFF2-40B4-BE49-F238E27FC236}">
                <a16:creationId xmlns:a16="http://schemas.microsoft.com/office/drawing/2014/main" id="{02483964-2F97-089E-2F9A-0A99D4855089}"/>
              </a:ext>
            </a:extLst>
          </p:cNvPr>
          <p:cNvSpPr txBox="1"/>
          <p:nvPr userDrawn="1"/>
        </p:nvSpPr>
        <p:spPr>
          <a:xfrm>
            <a:off x="6148291" y="222238"/>
            <a:ext cx="609742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HK" altLang="zh-TW" sz="11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1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主辦機構</a:t>
            </a:r>
            <a:r>
              <a:rPr lang="en-HK" altLang="zh-TW" sz="11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		        </a:t>
            </a:r>
            <a:r>
              <a:rPr lang="zh-TW" altLang="en-US" sz="11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冠名贊助</a:t>
            </a:r>
            <a:endParaRPr lang="en-HK" sz="1100" b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0358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B5567D-9CF4-C810-F777-5BD6054B1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HK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3A58916-7A9E-D5CA-9104-E34D775B22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HK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CFF30CD-21C3-0AE5-527A-2CCB80C49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BAD0F-FD0A-4542-AA82-3CF7F9E07BD0}" type="datetimeFigureOut">
              <a:rPr lang="en-HK" smtClean="0"/>
              <a:t>12/8/2024</a:t>
            </a:fld>
            <a:endParaRPr lang="en-HK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F30A9AC-6A23-0D82-0068-ECF751BA8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8716BC6-B2E5-44E4-0147-C90C51BF1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56B4-D433-48DC-BACA-7ADD3D143449}" type="slidenum">
              <a:rPr lang="en-HK" smtClean="0"/>
              <a:t>‹#›</a:t>
            </a:fld>
            <a:endParaRPr lang="en-HK"/>
          </a:p>
        </p:txBody>
      </p:sp>
      <p:pic>
        <p:nvPicPr>
          <p:cNvPr id="9" name="圖片 7">
            <a:extLst>
              <a:ext uri="{FF2B5EF4-FFF2-40B4-BE49-F238E27FC236}">
                <a16:creationId xmlns:a16="http://schemas.microsoft.com/office/drawing/2014/main" id="{D04C1ECA-5C64-8ED8-42D2-7586B980CB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37930" y="230188"/>
            <a:ext cx="2626969" cy="846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336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83A68E3D-6943-53A3-20E6-0BA82D66AC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HK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89EA752-4BC6-8B5E-5DA0-BE3F3457CB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HK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9D9E977-D36E-6592-DAFA-B242772CF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BAD0F-FD0A-4542-AA82-3CF7F9E07BD0}" type="datetimeFigureOut">
              <a:rPr lang="en-HK" smtClean="0"/>
              <a:t>12/8/2024</a:t>
            </a:fld>
            <a:endParaRPr lang="en-HK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C534FCB-6011-4A67-57B9-0134C952B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C895B32-FEF8-4ECC-B3AE-184BD5DCD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56B4-D433-48DC-BACA-7ADD3D143449}" type="slidenum">
              <a:rPr lang="en-HK" smtClean="0"/>
              <a:t>‹#›</a:t>
            </a:fld>
            <a:endParaRPr lang="en-HK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63F252C1-C225-28A0-7A5B-7B27E50D80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37930" y="230188"/>
            <a:ext cx="2626969" cy="846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317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9EC3249-723C-BFA1-D1F3-150FE3841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762" y="365125"/>
            <a:ext cx="10946476" cy="711645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zh-TW" altLang="en-US" dirty="0"/>
              <a:t>按一下以編輯母片標題樣式</a:t>
            </a:r>
            <a:endParaRPr lang="en-HK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20BAA86-A9CD-2B82-CE21-9CD16E9274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762" y="1211708"/>
            <a:ext cx="10946476" cy="496525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HK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CEC5F9F-63EF-5D80-2227-78DABF61B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BAD0F-FD0A-4542-AA82-3CF7F9E07BD0}" type="datetimeFigureOut">
              <a:rPr lang="en-HK" smtClean="0"/>
              <a:t>12/8/2024</a:t>
            </a:fld>
            <a:endParaRPr lang="en-HK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3AC783A-F496-F142-0CC8-AFB68860E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A7197DA-A18F-0FB8-FE4E-69D147499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56B4-D433-48DC-BACA-7ADD3D143449}" type="slidenum">
              <a:rPr lang="en-HK" smtClean="0"/>
              <a:t>‹#›</a:t>
            </a:fld>
            <a:endParaRPr lang="en-HK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7B9997E2-603E-12D2-8C5E-52D6FEEDA2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37930" y="230188"/>
            <a:ext cx="2626969" cy="846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870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0F7D863-FC1E-CF11-0B07-2EF3111F1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HK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ADB94CC-AC3F-5732-3B7F-CF4033AEE4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A2E6445-53FD-35CF-CCED-A0C757F6A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BAD0F-FD0A-4542-AA82-3CF7F9E07BD0}" type="datetimeFigureOut">
              <a:rPr lang="en-HK" smtClean="0"/>
              <a:t>12/8/2024</a:t>
            </a:fld>
            <a:endParaRPr lang="en-HK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A9E0160-D449-A2F0-9D55-D57FBED6F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C1526BA-BAD2-750D-4B15-546F215D6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56B4-D433-48DC-BACA-7ADD3D143449}" type="slidenum">
              <a:rPr lang="en-HK" smtClean="0"/>
              <a:t>‹#›</a:t>
            </a:fld>
            <a:endParaRPr lang="en-HK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254A326C-2365-78AB-3D7F-7345A54358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37930" y="230188"/>
            <a:ext cx="2626969" cy="846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414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DA21897-6571-D501-54CC-FF6C9BACF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HK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A0E1222-72F3-9832-45C4-8627B50B5A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HK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6FD9B58-2A2D-5A30-D974-83D7EDD08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HK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476B8E7-70F8-3116-DD44-7D3B6C4DB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BAD0F-FD0A-4542-AA82-3CF7F9E07BD0}" type="datetimeFigureOut">
              <a:rPr lang="en-HK" smtClean="0"/>
              <a:t>12/8/2024</a:t>
            </a:fld>
            <a:endParaRPr lang="en-HK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DE99FBF-9360-F1CA-7B4B-23540C002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60E30D1-FE18-C552-51FB-9383414CC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56B4-D433-48DC-BACA-7ADD3D143449}" type="slidenum">
              <a:rPr lang="en-HK" smtClean="0"/>
              <a:t>‹#›</a:t>
            </a:fld>
            <a:endParaRPr lang="en-HK"/>
          </a:p>
        </p:txBody>
      </p:sp>
      <p:pic>
        <p:nvPicPr>
          <p:cNvPr id="9" name="圖片 7">
            <a:extLst>
              <a:ext uri="{FF2B5EF4-FFF2-40B4-BE49-F238E27FC236}">
                <a16:creationId xmlns:a16="http://schemas.microsoft.com/office/drawing/2014/main" id="{1A3A25ED-9AC5-D45C-821B-3BB89549DB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37930" y="230188"/>
            <a:ext cx="2626969" cy="846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228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D5F2FE-C894-9E7A-9304-246B1DD9D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HK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71FBF10-4822-D0C0-B141-FCE0A608B8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2143DF4-AD04-D3AD-21D8-568CD00DE5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HK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1AF61A09-FBD6-E75C-616E-52317B678F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6A398134-40EA-DE97-6A8A-53D5E785B3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HK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531F1E26-3F00-3478-125F-C9AB97C6E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BAD0F-FD0A-4542-AA82-3CF7F9E07BD0}" type="datetimeFigureOut">
              <a:rPr lang="en-HK" smtClean="0"/>
              <a:t>12/8/2024</a:t>
            </a:fld>
            <a:endParaRPr lang="en-HK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A272E97B-E9E8-D2A5-3C32-2A46C8FA0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1EF5C39C-562A-7C20-8C62-E5BBB4241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56B4-D433-48DC-BACA-7ADD3D143449}" type="slidenum">
              <a:rPr lang="en-HK" smtClean="0"/>
              <a:t>‹#›</a:t>
            </a:fld>
            <a:endParaRPr lang="en-HK"/>
          </a:p>
        </p:txBody>
      </p:sp>
      <p:pic>
        <p:nvPicPr>
          <p:cNvPr id="11" name="圖片 7">
            <a:extLst>
              <a:ext uri="{FF2B5EF4-FFF2-40B4-BE49-F238E27FC236}">
                <a16:creationId xmlns:a16="http://schemas.microsoft.com/office/drawing/2014/main" id="{02FBB5D2-5CEC-C4A1-4943-C238433498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37930" y="230188"/>
            <a:ext cx="2626969" cy="846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329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FA6CD57-C34E-7575-35A0-B0B10D4C0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HK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2E236029-147B-3230-B19B-FDECA5AA5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BAD0F-FD0A-4542-AA82-3CF7F9E07BD0}" type="datetimeFigureOut">
              <a:rPr lang="en-HK" smtClean="0"/>
              <a:t>12/8/2024</a:t>
            </a:fld>
            <a:endParaRPr lang="en-HK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EB0EAFA1-B2CB-70CB-AED7-DC8FA07C8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CCA381B-1967-2162-8373-7E8C3DD78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56B4-D433-48DC-BACA-7ADD3D143449}" type="slidenum">
              <a:rPr lang="en-HK" smtClean="0"/>
              <a:t>‹#›</a:t>
            </a:fld>
            <a:endParaRPr lang="en-HK"/>
          </a:p>
        </p:txBody>
      </p:sp>
      <p:pic>
        <p:nvPicPr>
          <p:cNvPr id="7" name="圖片 7">
            <a:extLst>
              <a:ext uri="{FF2B5EF4-FFF2-40B4-BE49-F238E27FC236}">
                <a16:creationId xmlns:a16="http://schemas.microsoft.com/office/drawing/2014/main" id="{9FC1DD66-3AED-6D3B-EAE0-202BEAF270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37930" y="230188"/>
            <a:ext cx="2626969" cy="846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9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2F711CFB-CCEE-DF7A-35EA-3DE104F83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BAD0F-FD0A-4542-AA82-3CF7F9E07BD0}" type="datetimeFigureOut">
              <a:rPr lang="en-HK" smtClean="0"/>
              <a:t>12/8/2024</a:t>
            </a:fld>
            <a:endParaRPr lang="en-HK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0CF5B592-9FCA-200B-6566-035B73518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D90A359-21DC-13D7-0306-1039644F2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56B4-D433-48DC-BACA-7ADD3D143449}" type="slidenum">
              <a:rPr lang="en-HK" smtClean="0"/>
              <a:t>‹#›</a:t>
            </a:fld>
            <a:endParaRPr lang="en-HK"/>
          </a:p>
        </p:txBody>
      </p:sp>
      <p:pic>
        <p:nvPicPr>
          <p:cNvPr id="6" name="圖片 7">
            <a:extLst>
              <a:ext uri="{FF2B5EF4-FFF2-40B4-BE49-F238E27FC236}">
                <a16:creationId xmlns:a16="http://schemas.microsoft.com/office/drawing/2014/main" id="{B57CCA6D-6D67-0BD9-CDAD-E07576933F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37930" y="230188"/>
            <a:ext cx="2626969" cy="846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172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AAEDA9A-6537-72A5-9F9C-72D7ABD3A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HK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38E8E92-707A-44C4-B9FB-79F70DB654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HK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27DF1E6-C45D-0D95-C065-30BBF25FE5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A617A88-5DBC-34EC-E9D0-ED59C9045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BAD0F-FD0A-4542-AA82-3CF7F9E07BD0}" type="datetimeFigureOut">
              <a:rPr lang="en-HK" smtClean="0"/>
              <a:t>12/8/2024</a:t>
            </a:fld>
            <a:endParaRPr lang="en-HK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7A493E3-E486-EF03-2D5D-1269F0644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87E5534-048D-D99A-E454-0A609811E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56B4-D433-48DC-BACA-7ADD3D143449}" type="slidenum">
              <a:rPr lang="en-HK" smtClean="0"/>
              <a:t>‹#›</a:t>
            </a:fld>
            <a:endParaRPr lang="en-HK"/>
          </a:p>
        </p:txBody>
      </p:sp>
      <p:pic>
        <p:nvPicPr>
          <p:cNvPr id="10" name="圖片 7">
            <a:extLst>
              <a:ext uri="{FF2B5EF4-FFF2-40B4-BE49-F238E27FC236}">
                <a16:creationId xmlns:a16="http://schemas.microsoft.com/office/drawing/2014/main" id="{17988261-7734-740B-BEB8-A18D13CE7E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37930" y="230188"/>
            <a:ext cx="2626969" cy="846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83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703B58F-BBDC-0268-1623-A605C6B23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HK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8A0DAAFC-D5A4-4CE1-4033-E14E2458F3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HK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B8E08B3-4711-14FD-6CD1-F53D6B334B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4B72627-7D69-EEE0-A98F-1998FDA37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BAD0F-FD0A-4542-AA82-3CF7F9E07BD0}" type="datetimeFigureOut">
              <a:rPr lang="en-HK" smtClean="0"/>
              <a:t>12/8/2024</a:t>
            </a:fld>
            <a:endParaRPr lang="en-HK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7627A1B-092D-BF2B-34FF-FC7368B3F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A01F599-144B-8415-A22F-895EA0645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56B4-D433-48DC-BACA-7ADD3D143449}" type="slidenum">
              <a:rPr lang="en-HK" smtClean="0"/>
              <a:t>‹#›</a:t>
            </a:fld>
            <a:endParaRPr lang="en-HK"/>
          </a:p>
        </p:txBody>
      </p:sp>
      <p:pic>
        <p:nvPicPr>
          <p:cNvPr id="9" name="圖片 7">
            <a:extLst>
              <a:ext uri="{FF2B5EF4-FFF2-40B4-BE49-F238E27FC236}">
                <a16:creationId xmlns:a16="http://schemas.microsoft.com/office/drawing/2014/main" id="{6F6EB436-C060-AB3F-A316-F2D6334667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37930" y="230188"/>
            <a:ext cx="2626969" cy="846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729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>
            <a:extLst>
              <a:ext uri="{FF2B5EF4-FFF2-40B4-BE49-F238E27FC236}">
                <a16:creationId xmlns:a16="http://schemas.microsoft.com/office/drawing/2014/main" id="{EB25EF90-A7F4-DA24-491F-8252950D4864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56116"/>
            <a:ext cx="7980499" cy="2601884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F1BE8D22-3E45-BDF5-9955-EB05E32B15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34"/>
          <a:stretch/>
        </p:blipFill>
        <p:spPr>
          <a:xfrm>
            <a:off x="6360932" y="4256116"/>
            <a:ext cx="5831068" cy="2601884"/>
          </a:xfrm>
          <a:prstGeom prst="rect">
            <a:avLst/>
          </a:prstGeom>
        </p:spPr>
      </p:pic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86B1B1F-B5FE-4BB6-577F-376D74EC9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HK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FB5D5AF-C9F8-9570-D6F2-CA9EE3E8CB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HK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CCBABAF-5552-2D9F-30FB-B07E1B9D54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BAD0F-FD0A-4542-AA82-3CF7F9E07BD0}" type="datetimeFigureOut">
              <a:rPr lang="en-HK" smtClean="0"/>
              <a:t>12/8/2024</a:t>
            </a:fld>
            <a:endParaRPr lang="en-HK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BF2CE0E-F9E2-E163-2F58-3DFEA2EC7C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HK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44EB16B-8A6F-A73F-84FF-13627355B4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156B4-D433-48DC-BACA-7ADD3D143449}" type="slidenum">
              <a:rPr lang="en-HK" smtClean="0"/>
              <a:t>‹#›</a:t>
            </a:fld>
            <a:endParaRPr lang="en-HK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84A3DC85-D9B0-6CD5-FC77-8AA8DADE3B06}"/>
              </a:ext>
            </a:extLst>
          </p:cNvPr>
          <p:cNvSpPr txBox="1"/>
          <p:nvPr userDrawn="1"/>
        </p:nvSpPr>
        <p:spPr>
          <a:xfrm>
            <a:off x="94749" y="6554902"/>
            <a:ext cx="2554085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TW" altLang="en-US" sz="10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粵港澳大灣區環保領先嘉許獎（</a:t>
            </a:r>
            <a:r>
              <a:rPr lang="en-HK" altLang="zh-TW" sz="10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2024</a:t>
            </a:r>
            <a:r>
              <a:rPr lang="zh-TW" altLang="en-US" sz="10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HK" sz="105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58186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6">
              <a:lumMod val="50000"/>
            </a:schemeClr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>
            <a:extLst>
              <a:ext uri="{FF2B5EF4-FFF2-40B4-BE49-F238E27FC236}">
                <a16:creationId xmlns:a16="http://schemas.microsoft.com/office/drawing/2014/main" id="{32E4C43F-1C1A-3E95-FB42-990572CDD8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b="1" dirty="0"/>
              <a:t>(</a:t>
            </a:r>
            <a:r>
              <a:rPr lang="zh-TW" altLang="en-US" b="1" dirty="0"/>
              <a:t>請在此輸入公司名稱</a:t>
            </a:r>
            <a:r>
              <a:rPr lang="en-US" altLang="zh-TW" b="1" dirty="0"/>
              <a:t>)</a:t>
            </a:r>
          </a:p>
          <a:p>
            <a:r>
              <a:rPr lang="en-US" altLang="zh-TW" b="1" dirty="0"/>
              <a:t>(</a:t>
            </a:r>
            <a:r>
              <a:rPr lang="zh-TW" altLang="en-US" b="1" dirty="0"/>
              <a:t>請在此輸入分公司</a:t>
            </a:r>
            <a:r>
              <a:rPr lang="en-HK" altLang="zh-TW" b="1" dirty="0"/>
              <a:t>/</a:t>
            </a:r>
            <a:r>
              <a:rPr lang="zh-TW" altLang="en-US" b="1" dirty="0"/>
              <a:t>工廠名稱 </a:t>
            </a:r>
            <a:r>
              <a:rPr lang="en-HK" altLang="zh-TW" b="1" dirty="0"/>
              <a:t>– </a:t>
            </a:r>
            <a:r>
              <a:rPr lang="zh-TW" altLang="en-US" b="1" dirty="0"/>
              <a:t>如有</a:t>
            </a:r>
            <a:r>
              <a:rPr lang="en-US" altLang="zh-TW" b="1" dirty="0"/>
              <a:t>)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23FAF7F8-2C80-2665-FD0B-30E05FA9A9FD}"/>
              </a:ext>
            </a:extLst>
          </p:cNvPr>
          <p:cNvSpPr/>
          <p:nvPr/>
        </p:nvSpPr>
        <p:spPr>
          <a:xfrm>
            <a:off x="69114" y="6186886"/>
            <a:ext cx="488146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zh-TW" altLang="en-US" sz="2000" b="1" dirty="0">
                <a:solidFill>
                  <a:schemeClr val="accent3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申請編號</a:t>
            </a:r>
            <a:r>
              <a:rPr lang="en-US" altLang="zh-TW" sz="2000" b="1" dirty="0">
                <a:solidFill>
                  <a:schemeClr val="accent3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 2024-</a:t>
            </a:r>
            <a:r>
              <a:rPr lang="zh-TW" altLang="en-US" sz="2000" b="1" dirty="0">
                <a:solidFill>
                  <a:srgbClr val="FF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（請在此輸入申請編號）</a:t>
            </a:r>
            <a:endParaRPr lang="zh-HK" altLang="en-US" sz="2000" b="1" dirty="0">
              <a:solidFill>
                <a:srgbClr val="FF0000"/>
              </a:solidFill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88677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23AF77F-5943-C483-31CB-6DA238286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 </a:t>
            </a:r>
            <a:r>
              <a:rPr lang="en-US" altLang="zh-TW" dirty="0"/>
              <a:t>1) </a:t>
            </a:r>
            <a:r>
              <a:rPr lang="zh-TW" altLang="en-US" dirty="0"/>
              <a:t>公司背景、業務範疇及環保願景</a:t>
            </a:r>
            <a:endParaRPr lang="en-HK" dirty="0"/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3C3A44B7-FF7D-4F5E-850C-BB9779FC9886}"/>
              </a:ext>
            </a:extLst>
          </p:cNvPr>
          <p:cNvSpPr txBox="1">
            <a:spLocks/>
          </p:cNvSpPr>
          <p:nvPr/>
        </p:nvSpPr>
        <p:spPr>
          <a:xfrm>
            <a:off x="766849" y="1247730"/>
            <a:ext cx="10946476" cy="4965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/>
              <a:t>公司背景：</a:t>
            </a:r>
            <a:endParaRPr lang="en-US" altLang="zh-TW" b="1" dirty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TW" b="1" dirty="0"/>
          </a:p>
          <a:p>
            <a:r>
              <a:rPr lang="zh-TW" altLang="en-US" b="1" dirty="0"/>
              <a:t>業務範疇：</a:t>
            </a:r>
            <a:endParaRPr lang="en-US" altLang="zh-TW" b="1" dirty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TW" b="1" dirty="0"/>
          </a:p>
          <a:p>
            <a:r>
              <a:rPr lang="zh-TW" altLang="en-US" b="1" dirty="0"/>
              <a:t>環保願景：</a:t>
            </a:r>
            <a:endParaRPr lang="en-HK" b="1" dirty="0"/>
          </a:p>
        </p:txBody>
      </p:sp>
    </p:spTree>
    <p:extLst>
      <p:ext uri="{BB962C8B-B14F-4D97-AF65-F5344CB8AC3E}">
        <p14:creationId xmlns:p14="http://schemas.microsoft.com/office/powerpoint/2010/main" val="82666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210F904-D024-AD9A-ACB0-76F00B4A8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2) </a:t>
            </a:r>
            <a:r>
              <a:rPr lang="zh-TW" altLang="en-US" dirty="0"/>
              <a:t>推行環保的地區</a:t>
            </a:r>
            <a:endParaRPr lang="en-HK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B99DAF7-9C8C-E6C9-A5C8-094F93C7A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b="1" dirty="0"/>
              <a:t>請</a:t>
            </a:r>
            <a:r>
              <a:rPr lang="zh-TW" altLang="en-US" b="1" u="sng" dirty="0">
                <a:solidFill>
                  <a:srgbClr val="FF0000"/>
                </a:solidFill>
              </a:rPr>
              <a:t>列明</a:t>
            </a:r>
            <a:r>
              <a:rPr lang="zh-TW" altLang="en-US" b="1" dirty="0"/>
              <a:t>公司在哪些「粵港澳大灣區城市」推行環保，「粵港澳大灣區城市」包括：香港、澳門、深圳、廣州、珠海、佛山、中山、東莞、肇慶、惠州和江門</a:t>
            </a:r>
            <a:endParaRPr lang="en-HK" b="1" dirty="0"/>
          </a:p>
        </p:txBody>
      </p:sp>
    </p:spTree>
    <p:extLst>
      <p:ext uri="{BB962C8B-B14F-4D97-AF65-F5344CB8AC3E}">
        <p14:creationId xmlns:p14="http://schemas.microsoft.com/office/powerpoint/2010/main" val="4230609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7847004-E20D-4D0F-AF4C-D50D7AE14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067" y="398375"/>
            <a:ext cx="10946476" cy="711645"/>
          </a:xfrm>
        </p:spPr>
        <p:txBody>
          <a:bodyPr/>
          <a:lstStyle/>
          <a:p>
            <a:r>
              <a:rPr lang="en-US" altLang="zh-TW" dirty="0"/>
              <a:t>3)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環保項目 </a:t>
            </a: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— 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（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highlight>
                  <a:srgbClr val="FFFF00"/>
                </a:highligh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項目名稱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）</a:t>
            </a:r>
            <a:r>
              <a:rPr kumimoji="0" lang="zh-TW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（</a:t>
            </a:r>
            <a:r>
              <a:rPr lang="zh-TW" altLang="en-US" sz="1500" dirty="0"/>
              <a:t>參加企業可提供超過</a:t>
            </a:r>
            <a:r>
              <a:rPr lang="en-US" altLang="zh-TW" sz="1500" dirty="0"/>
              <a:t>1</a:t>
            </a:r>
            <a:r>
              <a:rPr lang="zh-TW" altLang="en-US" sz="1500" dirty="0"/>
              <a:t>項的環保項目</a:t>
            </a:r>
            <a:r>
              <a:rPr kumimoji="0" lang="zh-TW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）</a:t>
            </a:r>
            <a:endParaRPr lang="en-HK" dirty="0"/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FAECB7C2-C22E-40E5-8F41-E771BEBAB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762" y="1211708"/>
            <a:ext cx="10946476" cy="496525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b="1" dirty="0"/>
              <a:t>實施時間：</a:t>
            </a:r>
            <a:r>
              <a:rPr lang="zh-TW" altLang="en-US" sz="1400" dirty="0"/>
              <a:t>（實施時間必須於</a:t>
            </a:r>
            <a:r>
              <a:rPr lang="en-US" altLang="zh-TW" sz="1400" b="1" u="sng" dirty="0">
                <a:solidFill>
                  <a:srgbClr val="FF0000"/>
                </a:solidFill>
              </a:rPr>
              <a:t>2023</a:t>
            </a:r>
            <a:r>
              <a:rPr lang="zh-TW" altLang="en-US" sz="1400" b="1" u="sng" dirty="0">
                <a:solidFill>
                  <a:srgbClr val="FF0000"/>
                </a:solidFill>
              </a:rPr>
              <a:t>年</a:t>
            </a:r>
            <a:r>
              <a:rPr lang="en-US" altLang="zh-TW" sz="1400" b="1" u="sng" dirty="0">
                <a:solidFill>
                  <a:srgbClr val="FF0000"/>
                </a:solidFill>
              </a:rPr>
              <a:t>1</a:t>
            </a:r>
            <a:r>
              <a:rPr lang="zh-TW" altLang="en-US" sz="1400" b="1" u="sng" dirty="0">
                <a:solidFill>
                  <a:srgbClr val="FF0000"/>
                </a:solidFill>
              </a:rPr>
              <a:t>月</a:t>
            </a:r>
            <a:r>
              <a:rPr lang="en-US" altLang="zh-TW" sz="1400" b="1" u="sng" dirty="0">
                <a:solidFill>
                  <a:srgbClr val="FF0000"/>
                </a:solidFill>
              </a:rPr>
              <a:t>1</a:t>
            </a:r>
            <a:r>
              <a:rPr lang="zh-TW" altLang="en-US" sz="1400" b="1" u="sng" dirty="0">
                <a:solidFill>
                  <a:srgbClr val="FF0000"/>
                </a:solidFill>
              </a:rPr>
              <a:t>日至</a:t>
            </a:r>
            <a:r>
              <a:rPr lang="en-US" altLang="zh-TW" sz="1400" b="1" u="sng" dirty="0">
                <a:solidFill>
                  <a:srgbClr val="FF0000"/>
                </a:solidFill>
              </a:rPr>
              <a:t>2023</a:t>
            </a:r>
            <a:r>
              <a:rPr lang="zh-TW" altLang="en-US" sz="1400" b="1" u="sng" dirty="0">
                <a:solidFill>
                  <a:srgbClr val="FF0000"/>
                </a:solidFill>
              </a:rPr>
              <a:t>年</a:t>
            </a:r>
            <a:r>
              <a:rPr lang="en-US" altLang="zh-TW" sz="1400" b="1" u="sng" dirty="0">
                <a:solidFill>
                  <a:srgbClr val="FF0000"/>
                </a:solidFill>
              </a:rPr>
              <a:t>12</a:t>
            </a:r>
            <a:r>
              <a:rPr lang="zh-TW" altLang="en-US" sz="1400" b="1" u="sng" dirty="0">
                <a:solidFill>
                  <a:srgbClr val="FF0000"/>
                </a:solidFill>
              </a:rPr>
              <a:t>月</a:t>
            </a:r>
            <a:r>
              <a:rPr lang="en-US" altLang="zh-TW" sz="1400" b="1" u="sng" dirty="0">
                <a:solidFill>
                  <a:srgbClr val="FF0000"/>
                </a:solidFill>
              </a:rPr>
              <a:t>31</a:t>
            </a:r>
            <a:r>
              <a:rPr lang="zh-TW" altLang="en-US" sz="1400" b="1" u="sng" dirty="0">
                <a:solidFill>
                  <a:srgbClr val="FF0000"/>
                </a:solidFill>
              </a:rPr>
              <a:t>日期間</a:t>
            </a:r>
            <a:r>
              <a:rPr lang="zh-TW" altLang="en-US" sz="1400" dirty="0"/>
              <a:t>推行）</a:t>
            </a:r>
            <a:endParaRPr lang="en-US" altLang="zh-TW" sz="1400" dirty="0"/>
          </a:p>
          <a:p>
            <a:pPr>
              <a:lnSpc>
                <a:spcPct val="150000"/>
              </a:lnSpc>
            </a:pPr>
            <a:r>
              <a:rPr lang="zh-TW" altLang="en-US" b="1" dirty="0"/>
              <a:t>環保項目類別：</a:t>
            </a:r>
            <a:r>
              <a:rPr lang="zh-TW" altLang="en-US" sz="1400" dirty="0"/>
              <a:t>（請將環保項目按類別分類，類別包括：</a:t>
            </a:r>
            <a:r>
              <a:rPr lang="en-US" altLang="zh-TW" sz="1400" dirty="0"/>
              <a:t>1) </a:t>
            </a:r>
            <a:r>
              <a:rPr lang="zh-TW" altLang="en-US" sz="1400" dirty="0"/>
              <a:t>節省能源、</a:t>
            </a:r>
            <a:r>
              <a:rPr lang="en-US" altLang="zh-TW" sz="1400" dirty="0"/>
              <a:t>2) </a:t>
            </a:r>
            <a:r>
              <a:rPr lang="zh-TW" altLang="en-US" sz="1400" dirty="0"/>
              <a:t>水資源管理、</a:t>
            </a:r>
            <a:r>
              <a:rPr lang="en-US" altLang="zh-TW" sz="1400" dirty="0"/>
              <a:t>3) </a:t>
            </a:r>
            <a:r>
              <a:rPr lang="zh-TW" altLang="en-US" sz="1400" dirty="0"/>
              <a:t>廢物減少及重用、</a:t>
            </a:r>
            <a:r>
              <a:rPr lang="en-US" altLang="zh-TW" sz="1400" dirty="0"/>
              <a:t>4) </a:t>
            </a:r>
            <a:r>
              <a:rPr lang="zh-TW" altLang="en-US" sz="1400" dirty="0"/>
              <a:t>資源回收、</a:t>
            </a:r>
            <a:r>
              <a:rPr lang="en-US" altLang="zh-TW" sz="1400" dirty="0"/>
              <a:t>5) </a:t>
            </a:r>
            <a:r>
              <a:rPr lang="zh-TW" altLang="en-US" sz="1400" dirty="0"/>
              <a:t>廢氣排放、</a:t>
            </a:r>
            <a:r>
              <a:rPr lang="en-US" altLang="zh-TW" sz="1400" dirty="0"/>
              <a:t>6) </a:t>
            </a:r>
            <a:r>
              <a:rPr lang="zh-TW" altLang="en-US" sz="1400" dirty="0"/>
              <a:t>噪音消減、</a:t>
            </a:r>
            <a:r>
              <a:rPr lang="en-US" altLang="zh-TW" sz="1400" dirty="0"/>
              <a:t>7) </a:t>
            </a:r>
            <a:r>
              <a:rPr lang="zh-TW" altLang="en-US" sz="1400" dirty="0"/>
              <a:t>環保管理 （</a:t>
            </a:r>
            <a:r>
              <a:rPr lang="en-US" altLang="zh-TW" sz="1400" dirty="0"/>
              <a:t>7a. </a:t>
            </a:r>
            <a:r>
              <a:rPr lang="zh-TW" altLang="en-US" sz="1400" dirty="0"/>
              <a:t>設計環保產品／服務、</a:t>
            </a:r>
            <a:r>
              <a:rPr lang="en-US" altLang="zh-TW" sz="1400" dirty="0"/>
              <a:t>7b. </a:t>
            </a:r>
            <a:r>
              <a:rPr lang="zh-TW" altLang="en-US" sz="1400" dirty="0"/>
              <a:t>清潔生產工序、</a:t>
            </a:r>
            <a:r>
              <a:rPr lang="en-US" altLang="zh-TW" sz="1400" dirty="0"/>
              <a:t>7c. </a:t>
            </a:r>
            <a:r>
              <a:rPr lang="zh-TW" altLang="en-US" sz="1400" dirty="0"/>
              <a:t>環保採購、</a:t>
            </a:r>
            <a:r>
              <a:rPr lang="en-US" altLang="zh-TW" sz="1400" dirty="0"/>
              <a:t>7d. </a:t>
            </a:r>
            <a:r>
              <a:rPr lang="zh-TW" altLang="en-US" sz="1400" dirty="0"/>
              <a:t>報告、</a:t>
            </a:r>
            <a:r>
              <a:rPr lang="en-US" altLang="zh-TW" sz="1400" dirty="0"/>
              <a:t>7e. </a:t>
            </a:r>
            <a:r>
              <a:rPr lang="zh-TW" altLang="en-US" sz="1400" dirty="0"/>
              <a:t>領導參與）、</a:t>
            </a:r>
            <a:r>
              <a:rPr lang="en-US" altLang="zh-TW" sz="1400" dirty="0"/>
              <a:t>8) </a:t>
            </a:r>
            <a:r>
              <a:rPr lang="zh-TW" altLang="en-US" sz="1400" dirty="0"/>
              <a:t>環保創意，及 </a:t>
            </a:r>
            <a:r>
              <a:rPr lang="en-US" altLang="zh-TW" sz="1400" dirty="0"/>
              <a:t>9) </a:t>
            </a:r>
            <a:r>
              <a:rPr lang="zh-TW" altLang="en-US" sz="1400" dirty="0"/>
              <a:t>綠色科技）</a:t>
            </a:r>
            <a:endParaRPr lang="en-HK" altLang="zh-TW" sz="1400" dirty="0"/>
          </a:p>
          <a:p>
            <a:pPr>
              <a:lnSpc>
                <a:spcPct val="150000"/>
              </a:lnSpc>
            </a:pPr>
            <a:r>
              <a:rPr lang="zh-TW" altLang="en-US" b="1" dirty="0"/>
              <a:t>項目的成效數據：</a:t>
            </a:r>
            <a:r>
              <a:rPr lang="zh-TW" altLang="en-US" sz="1400" dirty="0"/>
              <a:t>（必須提供</a:t>
            </a:r>
            <a:r>
              <a:rPr lang="en-US" altLang="zh-TW" sz="1400" b="1" u="sng" dirty="0">
                <a:solidFill>
                  <a:srgbClr val="FF0000"/>
                </a:solidFill>
              </a:rPr>
              <a:t>2023</a:t>
            </a:r>
            <a:r>
              <a:rPr lang="zh-TW" altLang="en-US" sz="1400" b="1" u="sng" dirty="0">
                <a:solidFill>
                  <a:srgbClr val="FF0000"/>
                </a:solidFill>
              </a:rPr>
              <a:t>年</a:t>
            </a:r>
            <a:r>
              <a:rPr lang="en-US" altLang="zh-TW" sz="1400" b="1" u="sng" dirty="0">
                <a:solidFill>
                  <a:srgbClr val="FF0000"/>
                </a:solidFill>
              </a:rPr>
              <a:t>1</a:t>
            </a:r>
            <a:r>
              <a:rPr lang="zh-TW" altLang="en-US" sz="1400" b="1" u="sng" dirty="0">
                <a:solidFill>
                  <a:srgbClr val="FF0000"/>
                </a:solidFill>
              </a:rPr>
              <a:t>月</a:t>
            </a:r>
            <a:r>
              <a:rPr lang="en-US" altLang="zh-TW" sz="1400" b="1" u="sng" dirty="0">
                <a:solidFill>
                  <a:srgbClr val="FF0000"/>
                </a:solidFill>
              </a:rPr>
              <a:t>1</a:t>
            </a:r>
            <a:r>
              <a:rPr lang="zh-TW" altLang="en-US" sz="1400" b="1" u="sng" dirty="0">
                <a:solidFill>
                  <a:srgbClr val="FF0000"/>
                </a:solidFill>
              </a:rPr>
              <a:t>日至</a:t>
            </a:r>
            <a:r>
              <a:rPr lang="en-US" altLang="zh-TW" sz="1400" b="1" u="sng" dirty="0">
                <a:solidFill>
                  <a:srgbClr val="FF0000"/>
                </a:solidFill>
              </a:rPr>
              <a:t>2023</a:t>
            </a:r>
            <a:r>
              <a:rPr lang="zh-TW" altLang="en-US" sz="1400" b="1" u="sng" dirty="0">
                <a:solidFill>
                  <a:srgbClr val="FF0000"/>
                </a:solidFill>
              </a:rPr>
              <a:t>年</a:t>
            </a:r>
            <a:r>
              <a:rPr lang="en-US" altLang="zh-TW" sz="1400" b="1" u="sng" dirty="0">
                <a:solidFill>
                  <a:srgbClr val="FF0000"/>
                </a:solidFill>
              </a:rPr>
              <a:t>12</a:t>
            </a:r>
            <a:r>
              <a:rPr lang="zh-TW" altLang="en-US" sz="1400" b="1" u="sng" dirty="0">
                <a:solidFill>
                  <a:srgbClr val="FF0000"/>
                </a:solidFill>
              </a:rPr>
              <a:t>月</a:t>
            </a:r>
            <a:r>
              <a:rPr lang="en-US" altLang="zh-TW" sz="1400" b="1" u="sng" dirty="0">
                <a:solidFill>
                  <a:srgbClr val="FF0000"/>
                </a:solidFill>
              </a:rPr>
              <a:t>31</a:t>
            </a:r>
            <a:r>
              <a:rPr lang="zh-TW" altLang="en-US" sz="1400" b="1" u="sng" dirty="0">
                <a:solidFill>
                  <a:srgbClr val="FF0000"/>
                </a:solidFill>
              </a:rPr>
              <a:t>日期間</a:t>
            </a:r>
            <a:r>
              <a:rPr lang="zh-TW" altLang="en-US" sz="1400" dirty="0"/>
              <a:t>的數據）</a:t>
            </a:r>
            <a:endParaRPr lang="en-US" altLang="zh-TW" sz="1400" dirty="0"/>
          </a:p>
          <a:p>
            <a:pPr>
              <a:lnSpc>
                <a:spcPct val="150000"/>
              </a:lnSpc>
            </a:pPr>
            <a:r>
              <a:rPr lang="zh-TW" altLang="en-US" b="1" dirty="0"/>
              <a:t>請簡介有關環保項目如何令當地受惠：</a:t>
            </a:r>
            <a:endParaRPr lang="en-US" altLang="zh-TW" b="1" dirty="0"/>
          </a:p>
          <a:p>
            <a:pPr>
              <a:lnSpc>
                <a:spcPct val="150000"/>
              </a:lnSpc>
            </a:pPr>
            <a:endParaRPr lang="en-HK" altLang="zh-TW" dirty="0"/>
          </a:p>
          <a:p>
            <a:pPr>
              <a:lnSpc>
                <a:spcPct val="150000"/>
              </a:lnSpc>
            </a:pPr>
            <a:endParaRPr lang="en-HK" altLang="zh-TW" b="1" dirty="0"/>
          </a:p>
        </p:txBody>
      </p:sp>
    </p:spTree>
    <p:extLst>
      <p:ext uri="{BB962C8B-B14F-4D97-AF65-F5344CB8AC3E}">
        <p14:creationId xmlns:p14="http://schemas.microsoft.com/office/powerpoint/2010/main" val="3398156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B30FF7B-0499-ADFC-2C42-533D2A8F2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4) </a:t>
            </a:r>
            <a:r>
              <a:rPr lang="zh-TW" altLang="en-US" dirty="0"/>
              <a:t>項目</a:t>
            </a:r>
            <a:r>
              <a:rPr lang="en-US" altLang="zh-TW" dirty="0"/>
              <a:t>/</a:t>
            </a:r>
            <a:r>
              <a:rPr lang="zh-TW" altLang="en-US" dirty="0"/>
              <a:t>技術 起源</a:t>
            </a:r>
            <a:endParaRPr lang="en-HK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25C4E57-2AA9-7021-3CDA-25E68CA8D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/>
              <a:t>請簡介有關環保項目</a:t>
            </a:r>
            <a:endParaRPr lang="en-HK" altLang="zh-TW" b="1" dirty="0"/>
          </a:p>
          <a:p>
            <a:pPr lvl="1"/>
            <a:r>
              <a:rPr lang="zh-TW" altLang="en-US" b="1" dirty="0"/>
              <a:t>是否自家技術？</a:t>
            </a:r>
          </a:p>
          <a:p>
            <a:pPr lvl="1"/>
            <a:r>
              <a:rPr lang="zh-TW" altLang="en-US" b="1" dirty="0"/>
              <a:t>是否因應法例／政府標書要求 而推行的環保項目？</a:t>
            </a:r>
          </a:p>
          <a:p>
            <a:pPr lvl="1"/>
            <a:r>
              <a:rPr lang="zh-TW" altLang="en-US" b="1" dirty="0"/>
              <a:t>是因應自身業務推行，還是業務以外的額外環保項目？</a:t>
            </a:r>
          </a:p>
          <a:p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660801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C2021B-6B21-9F30-B75E-95CE92B9C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5) </a:t>
            </a:r>
            <a:r>
              <a:rPr lang="zh-TW" altLang="en-US" dirty="0"/>
              <a:t>較同業優勝之處</a:t>
            </a:r>
            <a:endParaRPr lang="en-HK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9D46EF8-7BEF-E0E0-E1EA-2A8027722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/>
              <a:t>請簡介有關環保項目</a:t>
            </a:r>
            <a:endParaRPr lang="en-HK" altLang="zh-TW" b="1" dirty="0"/>
          </a:p>
          <a:p>
            <a:pPr lvl="1"/>
            <a:r>
              <a:rPr lang="zh-TW" altLang="en-US" b="1" dirty="0"/>
              <a:t>與同業比較下（包括本地和外地的類近環保項目），有什麼突出之處？</a:t>
            </a:r>
            <a:endParaRPr lang="en-HK" altLang="zh-TW" b="1" dirty="0"/>
          </a:p>
          <a:p>
            <a:pPr lvl="1"/>
            <a:r>
              <a:rPr lang="zh-TW" altLang="en-US" b="1" dirty="0"/>
              <a:t>可否鼓勵到同業參與環保？</a:t>
            </a:r>
            <a:endParaRPr lang="en-HK" altLang="zh-TW" b="1" dirty="0"/>
          </a:p>
          <a:p>
            <a:pPr lvl="1"/>
            <a:endParaRPr lang="en-HK" b="1" dirty="0"/>
          </a:p>
          <a:p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2698440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369</Words>
  <Application>Microsoft Office PowerPoint</Application>
  <PresentationFormat>Widescreen</PresentationFormat>
  <Paragraphs>26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微軟正黑體</vt:lpstr>
      <vt:lpstr>Arial</vt:lpstr>
      <vt:lpstr>Calibri</vt:lpstr>
      <vt:lpstr>Office 佈景主題</vt:lpstr>
      <vt:lpstr>PowerPoint Presentation</vt:lpstr>
      <vt:lpstr> 1) 公司背景、業務範疇及環保願景</vt:lpstr>
      <vt:lpstr>2) 推行環保的地區</vt:lpstr>
      <vt:lpstr>3)環保項目 — （項目名稱）（參加企業可提供超過1項的環保項目）</vt:lpstr>
      <vt:lpstr>4) 項目/技術 起源</vt:lpstr>
      <vt:lpstr>5) 較同業優勝之處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Aileen Hon</dc:creator>
  <cp:lastModifiedBy>Aileen Hon</cp:lastModifiedBy>
  <cp:revision>15</cp:revision>
  <dcterms:created xsi:type="dcterms:W3CDTF">2023-06-07T07:57:19Z</dcterms:created>
  <dcterms:modified xsi:type="dcterms:W3CDTF">2024-08-12T09:11:36Z</dcterms:modified>
</cp:coreProperties>
</file>