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186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53" autoAdjust="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HK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2D44A-B44E-44F9-BFCB-BA61B96C13FD}" type="datetimeFigureOut">
              <a:rPr lang="en-HK" smtClean="0"/>
              <a:t>8/6/2023</a:t>
            </a:fld>
            <a:endParaRPr lang="en-HK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HK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HK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HK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DFEF8-B861-4FB9-B250-46F6F692D73F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009397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FDFEF8-B861-4FB9-B250-46F6F692D73F}" type="slidenum">
              <a:rPr lang="en-HK" smtClean="0"/>
              <a:t>3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915843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6729D38-4A76-4687-B263-6BBC375AA0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47397"/>
            <a:ext cx="9144000" cy="1609625"/>
          </a:xfrm>
        </p:spPr>
        <p:txBody>
          <a:bodyPr anchor="ctr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/>
              <a:t>按一下以編輯母片子標題樣式</a:t>
            </a:r>
            <a:endParaRPr lang="en-HK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94A1DEA-1285-13F3-E5CE-B162854C7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AD0F-FD0A-4542-AA82-3CF7F9E07BD0}" type="datetimeFigureOut">
              <a:rPr lang="en-HK" smtClean="0"/>
              <a:t>8/6/2023</a:t>
            </a:fld>
            <a:endParaRPr lang="en-HK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D8FD752-30BD-8DF0-9241-86E00CFE1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13DE175-0A27-9515-1C93-44153376F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56B4-D433-48DC-BACA-7ADD3D143449}" type="slidenum">
              <a:rPr lang="en-HK" smtClean="0"/>
              <a:t>‹#›</a:t>
            </a:fld>
            <a:endParaRPr lang="en-HK"/>
          </a:p>
        </p:txBody>
      </p:sp>
      <p:pic>
        <p:nvPicPr>
          <p:cNvPr id="7" name="圖片 6" descr="C:\Users\fllee\AppData\Local\Microsoft\Windows\Temporary Internet Files\Content.Word\FHKI Signature name final.jpg">
            <a:extLst>
              <a:ext uri="{FF2B5EF4-FFF2-40B4-BE49-F238E27FC236}">
                <a16:creationId xmlns:a16="http://schemas.microsoft.com/office/drawing/2014/main" id="{786D8050-D469-65D5-4B5C-9BCBEC3901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6998" y="565413"/>
            <a:ext cx="2413166" cy="503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 descr="C:\Users\annie.lau\Desktop\BOCHK horizontal.jpg">
            <a:extLst>
              <a:ext uri="{FF2B5EF4-FFF2-40B4-BE49-F238E27FC236}">
                <a16:creationId xmlns:a16="http://schemas.microsoft.com/office/drawing/2014/main" id="{1E541413-DCB6-A09B-CB18-20317130E36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975" y="545390"/>
            <a:ext cx="2469575" cy="523708"/>
          </a:xfrm>
          <a:prstGeom prst="rect">
            <a:avLst/>
          </a:prstGeom>
          <a:noFill/>
        </p:spPr>
      </p:pic>
      <p:pic>
        <p:nvPicPr>
          <p:cNvPr id="9" name="圖片 8" descr="一張含有 文字 的圖片&#10;&#10;自動產生的描述">
            <a:extLst>
              <a:ext uri="{FF2B5EF4-FFF2-40B4-BE49-F238E27FC236}">
                <a16:creationId xmlns:a16="http://schemas.microsoft.com/office/drawing/2014/main" id="{5FF6041F-B499-66D6-F7FC-96686591A88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80" y="172495"/>
            <a:ext cx="3554070" cy="1143000"/>
          </a:xfrm>
          <a:prstGeom prst="rect">
            <a:avLst/>
          </a:prstGeom>
        </p:spPr>
      </p:pic>
      <p:sp>
        <p:nvSpPr>
          <p:cNvPr id="11" name="文字方塊 10">
            <a:extLst>
              <a:ext uri="{FF2B5EF4-FFF2-40B4-BE49-F238E27FC236}">
                <a16:creationId xmlns:a16="http://schemas.microsoft.com/office/drawing/2014/main" id="{D0576EF0-2F3F-F523-0B20-253D7C25B707}"/>
              </a:ext>
            </a:extLst>
          </p:cNvPr>
          <p:cNvSpPr txBox="1"/>
          <p:nvPr userDrawn="1"/>
        </p:nvSpPr>
        <p:spPr>
          <a:xfrm>
            <a:off x="6148291" y="222238"/>
            <a:ext cx="609742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1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冠名贊助</a:t>
            </a:r>
            <a:r>
              <a:rPr lang="en-HK" altLang="zh-TW" sz="11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			      </a:t>
            </a:r>
            <a:r>
              <a:rPr lang="zh-TW" altLang="en-US" sz="11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主辦機構</a:t>
            </a:r>
            <a:endParaRPr lang="en-HK" sz="1100" b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標題 1">
            <a:extLst>
              <a:ext uri="{FF2B5EF4-FFF2-40B4-BE49-F238E27FC236}">
                <a16:creationId xmlns:a16="http://schemas.microsoft.com/office/drawing/2014/main" id="{6EAABEE7-EB2F-218B-384C-2A1C80624C70}"/>
              </a:ext>
            </a:extLst>
          </p:cNvPr>
          <p:cNvSpPr txBox="1">
            <a:spLocks/>
          </p:cNvSpPr>
          <p:nvPr userDrawn="1"/>
        </p:nvSpPr>
        <p:spPr>
          <a:xfrm>
            <a:off x="1524000" y="2695118"/>
            <a:ext cx="9144000" cy="11075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dirty="0">
                <a:solidFill>
                  <a:srgbClr val="0C1863"/>
                </a:solidFill>
              </a:rPr>
              <a:t>粵港澳大灣區環保領先嘉許獎</a:t>
            </a:r>
            <a:endParaRPr lang="en-HK" dirty="0">
              <a:solidFill>
                <a:srgbClr val="0C1863"/>
              </a:solidFill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08287A4F-F93B-997D-BDD8-552D4698B6A2}"/>
              </a:ext>
            </a:extLst>
          </p:cNvPr>
          <p:cNvSpPr txBox="1"/>
          <p:nvPr userDrawn="1"/>
        </p:nvSpPr>
        <p:spPr>
          <a:xfrm>
            <a:off x="1524000" y="1605255"/>
            <a:ext cx="91440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3200" b="1" kern="120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香港工業總會</a:t>
            </a:r>
            <a:br>
              <a:rPr lang="en-HK" altLang="zh-TW" sz="3200" b="1" kern="120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</a:br>
            <a:r>
              <a:rPr lang="zh-TW" altLang="en-US" sz="3200" b="1" kern="120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「中銀香港企業低碳環保領先大獎</a:t>
            </a:r>
            <a:r>
              <a:rPr lang="en-HK" altLang="zh-TW" sz="3200" b="1" kern="120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2023</a:t>
            </a:r>
            <a:r>
              <a:rPr lang="zh-TW" altLang="en-US" sz="3200" b="1" kern="1200" dirty="0">
                <a:solidFill>
                  <a:schemeClr val="accent6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」</a:t>
            </a:r>
            <a:endParaRPr lang="en-HK" sz="3200" b="1" kern="1200" dirty="0">
              <a:solidFill>
                <a:schemeClr val="accent6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0358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B5567D-9CF4-C810-F777-5BD6054B1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HK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A3A58916-7A9E-D5CA-9104-E34D775B22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HK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CFF30CD-21C3-0AE5-527A-2CCB80C49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AD0F-FD0A-4542-AA82-3CF7F9E07BD0}" type="datetimeFigureOut">
              <a:rPr lang="en-HK" smtClean="0"/>
              <a:t>8/6/2023</a:t>
            </a:fld>
            <a:endParaRPr lang="en-HK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F30A9AC-6A23-0D82-0068-ECF751BA8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8716BC6-B2E5-44E4-0147-C90C51BF1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56B4-D433-48DC-BACA-7ADD3D143449}" type="slidenum">
              <a:rPr lang="en-HK" smtClean="0"/>
              <a:t>‹#›</a:t>
            </a:fld>
            <a:endParaRPr lang="en-HK"/>
          </a:p>
        </p:txBody>
      </p:sp>
      <p:pic>
        <p:nvPicPr>
          <p:cNvPr id="7" name="圖片 6" descr="一張含有 文字 的圖片&#10;&#10;自動產生的描述">
            <a:extLst>
              <a:ext uri="{FF2B5EF4-FFF2-40B4-BE49-F238E27FC236}">
                <a16:creationId xmlns:a16="http://schemas.microsoft.com/office/drawing/2014/main" id="{9A73B488-FE7A-E848-A1E4-DA53B36A146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5224" y="230188"/>
            <a:ext cx="2632381" cy="846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336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83A68E3D-6943-53A3-20E6-0BA82D66AC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HK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89EA752-4BC6-8B5E-5DA0-BE3F3457CB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HK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9D9E977-D36E-6592-DAFA-B242772CF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AD0F-FD0A-4542-AA82-3CF7F9E07BD0}" type="datetimeFigureOut">
              <a:rPr lang="en-HK" smtClean="0"/>
              <a:t>8/6/2023</a:t>
            </a:fld>
            <a:endParaRPr lang="en-HK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C534FCB-6011-4A67-57B9-0134C952B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C895B32-FEF8-4ECC-B3AE-184BD5DCD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56B4-D433-48DC-BACA-7ADD3D143449}" type="slidenum">
              <a:rPr lang="en-HK" smtClean="0"/>
              <a:t>‹#›</a:t>
            </a:fld>
            <a:endParaRPr lang="en-HK"/>
          </a:p>
        </p:txBody>
      </p:sp>
      <p:pic>
        <p:nvPicPr>
          <p:cNvPr id="7" name="圖片 6" descr="一張含有 文字 的圖片&#10;&#10;自動產生的描述">
            <a:extLst>
              <a:ext uri="{FF2B5EF4-FFF2-40B4-BE49-F238E27FC236}">
                <a16:creationId xmlns:a16="http://schemas.microsoft.com/office/drawing/2014/main" id="{D9F7D9C4-C362-7547-CB3B-A41861FFC9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5224" y="230188"/>
            <a:ext cx="2632381" cy="846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317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9EC3249-723C-BFA1-D1F3-150FE3841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762" y="365125"/>
            <a:ext cx="10946476" cy="711645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zh-TW" altLang="en-US" dirty="0"/>
              <a:t>按一下以編輯母片標題樣式</a:t>
            </a:r>
            <a:endParaRPr lang="en-HK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20BAA86-A9CD-2B82-CE21-9CD16E9274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762" y="1211708"/>
            <a:ext cx="10946476" cy="496525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HK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CEC5F9F-63EF-5D80-2227-78DABF61B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AD0F-FD0A-4542-AA82-3CF7F9E07BD0}" type="datetimeFigureOut">
              <a:rPr lang="en-HK" smtClean="0"/>
              <a:t>8/6/2023</a:t>
            </a:fld>
            <a:endParaRPr lang="en-HK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3AC783A-F496-F142-0CC8-AFB68860E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A7197DA-A18F-0FB8-FE4E-69D147499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56B4-D433-48DC-BACA-7ADD3D143449}" type="slidenum">
              <a:rPr lang="en-HK" smtClean="0"/>
              <a:t>‹#›</a:t>
            </a:fld>
            <a:endParaRPr lang="en-HK"/>
          </a:p>
        </p:txBody>
      </p:sp>
      <p:pic>
        <p:nvPicPr>
          <p:cNvPr id="8" name="圖片 7" descr="一張含有 文字 的圖片&#10;&#10;自動產生的描述">
            <a:extLst>
              <a:ext uri="{FF2B5EF4-FFF2-40B4-BE49-F238E27FC236}">
                <a16:creationId xmlns:a16="http://schemas.microsoft.com/office/drawing/2014/main" id="{7B9997E2-603E-12D2-8C5E-52D6FEEDA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5224" y="230188"/>
            <a:ext cx="2632381" cy="846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870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0F7D863-FC1E-CF11-0B07-2EF3111F1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HK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ADB94CC-AC3F-5732-3B7F-CF4033AEE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A2E6445-53FD-35CF-CCED-A0C757F6A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AD0F-FD0A-4542-AA82-3CF7F9E07BD0}" type="datetimeFigureOut">
              <a:rPr lang="en-HK" smtClean="0"/>
              <a:t>8/6/2023</a:t>
            </a:fld>
            <a:endParaRPr lang="en-HK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A9E0160-D449-A2F0-9D55-D57FBED6F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C1526BA-BAD2-750D-4B15-546F215D6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56B4-D433-48DC-BACA-7ADD3D143449}" type="slidenum">
              <a:rPr lang="en-HK" smtClean="0"/>
              <a:t>‹#›</a:t>
            </a:fld>
            <a:endParaRPr lang="en-HK"/>
          </a:p>
        </p:txBody>
      </p:sp>
      <p:pic>
        <p:nvPicPr>
          <p:cNvPr id="7" name="圖片 6" descr="一張含有 文字 的圖片&#10;&#10;自動產生的描述">
            <a:extLst>
              <a:ext uri="{FF2B5EF4-FFF2-40B4-BE49-F238E27FC236}">
                <a16:creationId xmlns:a16="http://schemas.microsoft.com/office/drawing/2014/main" id="{3CDDC0CB-D05F-7520-4D62-FA4AD3A7334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5224" y="230188"/>
            <a:ext cx="2632381" cy="846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414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DA21897-6571-D501-54CC-FF6C9BACF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HK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A0E1222-72F3-9832-45C4-8627B50B5A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HK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6FD9B58-2A2D-5A30-D974-83D7EDD08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HK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476B8E7-70F8-3116-DD44-7D3B6C4DB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AD0F-FD0A-4542-AA82-3CF7F9E07BD0}" type="datetimeFigureOut">
              <a:rPr lang="en-HK" smtClean="0"/>
              <a:t>8/6/2023</a:t>
            </a:fld>
            <a:endParaRPr lang="en-HK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DE99FBF-9360-F1CA-7B4B-23540C002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60E30D1-FE18-C552-51FB-9383414CC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56B4-D433-48DC-BACA-7ADD3D143449}" type="slidenum">
              <a:rPr lang="en-HK" smtClean="0"/>
              <a:t>‹#›</a:t>
            </a:fld>
            <a:endParaRPr lang="en-HK"/>
          </a:p>
        </p:txBody>
      </p:sp>
      <p:pic>
        <p:nvPicPr>
          <p:cNvPr id="8" name="圖片 7" descr="一張含有 文字 的圖片&#10;&#10;自動產生的描述">
            <a:extLst>
              <a:ext uri="{FF2B5EF4-FFF2-40B4-BE49-F238E27FC236}">
                <a16:creationId xmlns:a16="http://schemas.microsoft.com/office/drawing/2014/main" id="{30F64C30-0FC2-875C-ADC5-8E952B7B4A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5224" y="230188"/>
            <a:ext cx="2632381" cy="846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228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D5F2FE-C894-9E7A-9304-246B1DD9D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HK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71FBF10-4822-D0C0-B141-FCE0A608B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2143DF4-AD04-D3AD-21D8-568CD00DE5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HK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1AF61A09-FBD6-E75C-616E-52317B678F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6A398134-40EA-DE97-6A8A-53D5E785B3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HK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531F1E26-3F00-3478-125F-C9AB97C6E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AD0F-FD0A-4542-AA82-3CF7F9E07BD0}" type="datetimeFigureOut">
              <a:rPr lang="en-HK" smtClean="0"/>
              <a:t>8/6/2023</a:t>
            </a:fld>
            <a:endParaRPr lang="en-HK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A272E97B-E9E8-D2A5-3C32-2A46C8FA0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1EF5C39C-562A-7C20-8C62-E5BBB4241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56B4-D433-48DC-BACA-7ADD3D143449}" type="slidenum">
              <a:rPr lang="en-HK" smtClean="0"/>
              <a:t>‹#›</a:t>
            </a:fld>
            <a:endParaRPr lang="en-HK"/>
          </a:p>
        </p:txBody>
      </p:sp>
      <p:pic>
        <p:nvPicPr>
          <p:cNvPr id="10" name="圖片 9" descr="一張含有 文字 的圖片&#10;&#10;自動產生的描述">
            <a:extLst>
              <a:ext uri="{FF2B5EF4-FFF2-40B4-BE49-F238E27FC236}">
                <a16:creationId xmlns:a16="http://schemas.microsoft.com/office/drawing/2014/main" id="{A82454B0-8F01-305E-C749-FCC93FE147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5224" y="230188"/>
            <a:ext cx="2632381" cy="846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329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A6CD57-C34E-7575-35A0-B0B10D4C0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HK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E236029-147B-3230-B19B-FDECA5AA5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AD0F-FD0A-4542-AA82-3CF7F9E07BD0}" type="datetimeFigureOut">
              <a:rPr lang="en-HK" smtClean="0"/>
              <a:t>8/6/2023</a:t>
            </a:fld>
            <a:endParaRPr lang="en-HK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EB0EAFA1-B2CB-70CB-AED7-DC8FA07C8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CCA381B-1967-2162-8373-7E8C3DD78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56B4-D433-48DC-BACA-7ADD3D143449}" type="slidenum">
              <a:rPr lang="en-HK" smtClean="0"/>
              <a:t>‹#›</a:t>
            </a:fld>
            <a:endParaRPr lang="en-HK"/>
          </a:p>
        </p:txBody>
      </p:sp>
      <p:pic>
        <p:nvPicPr>
          <p:cNvPr id="6" name="圖片 5" descr="一張含有 文字 的圖片&#10;&#10;自動產生的描述">
            <a:extLst>
              <a:ext uri="{FF2B5EF4-FFF2-40B4-BE49-F238E27FC236}">
                <a16:creationId xmlns:a16="http://schemas.microsoft.com/office/drawing/2014/main" id="{8C6EEDFB-EEE3-78BD-834D-07BF6D19ED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5224" y="230188"/>
            <a:ext cx="2632381" cy="846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9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2F711CFB-CCEE-DF7A-35EA-3DE104F83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AD0F-FD0A-4542-AA82-3CF7F9E07BD0}" type="datetimeFigureOut">
              <a:rPr lang="en-HK" smtClean="0"/>
              <a:t>8/6/2023</a:t>
            </a:fld>
            <a:endParaRPr lang="en-HK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0CF5B592-9FCA-200B-6566-035B73518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D90A359-21DC-13D7-0306-1039644F2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56B4-D433-48DC-BACA-7ADD3D143449}" type="slidenum">
              <a:rPr lang="en-HK" smtClean="0"/>
              <a:t>‹#›</a:t>
            </a:fld>
            <a:endParaRPr lang="en-HK"/>
          </a:p>
        </p:txBody>
      </p:sp>
      <p:pic>
        <p:nvPicPr>
          <p:cNvPr id="5" name="圖片 4" descr="一張含有 文字 的圖片&#10;&#10;自動產生的描述">
            <a:extLst>
              <a:ext uri="{FF2B5EF4-FFF2-40B4-BE49-F238E27FC236}">
                <a16:creationId xmlns:a16="http://schemas.microsoft.com/office/drawing/2014/main" id="{4839FA8A-7DEB-7004-3D2F-D4663CEF5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5224" y="230188"/>
            <a:ext cx="2632381" cy="846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172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AAEDA9A-6537-72A5-9F9C-72D7ABD3A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HK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38E8E92-707A-44C4-B9FB-79F70DB65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HK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27DF1E6-C45D-0D95-C065-30BBF25FE5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A617A88-5DBC-34EC-E9D0-ED59C9045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AD0F-FD0A-4542-AA82-3CF7F9E07BD0}" type="datetimeFigureOut">
              <a:rPr lang="en-HK" smtClean="0"/>
              <a:t>8/6/2023</a:t>
            </a:fld>
            <a:endParaRPr lang="en-HK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7A493E3-E486-EF03-2D5D-1269F0644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87E5534-048D-D99A-E454-0A609811E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56B4-D433-48DC-BACA-7ADD3D143449}" type="slidenum">
              <a:rPr lang="en-HK" smtClean="0"/>
              <a:t>‹#›</a:t>
            </a:fld>
            <a:endParaRPr lang="en-HK"/>
          </a:p>
        </p:txBody>
      </p:sp>
      <p:pic>
        <p:nvPicPr>
          <p:cNvPr id="8" name="圖片 7" descr="一張含有 文字 的圖片&#10;&#10;自動產生的描述">
            <a:extLst>
              <a:ext uri="{FF2B5EF4-FFF2-40B4-BE49-F238E27FC236}">
                <a16:creationId xmlns:a16="http://schemas.microsoft.com/office/drawing/2014/main" id="{36C5443C-1244-A06A-B71B-6B29088BCA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5224" y="230188"/>
            <a:ext cx="2632381" cy="846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83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703B58F-BBDC-0268-1623-A605C6B23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HK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8A0DAAFC-D5A4-4CE1-4033-E14E2458F3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HK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B8E08B3-4711-14FD-6CD1-F53D6B334B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4B72627-7D69-EEE0-A98F-1998FDA37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AD0F-FD0A-4542-AA82-3CF7F9E07BD0}" type="datetimeFigureOut">
              <a:rPr lang="en-HK" smtClean="0"/>
              <a:t>8/6/2023</a:t>
            </a:fld>
            <a:endParaRPr lang="en-HK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7627A1B-092D-BF2B-34FF-FC7368B3F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A01F599-144B-8415-A22F-895EA0645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156B4-D433-48DC-BACA-7ADD3D143449}" type="slidenum">
              <a:rPr lang="en-HK" smtClean="0"/>
              <a:t>‹#›</a:t>
            </a:fld>
            <a:endParaRPr lang="en-HK"/>
          </a:p>
        </p:txBody>
      </p:sp>
      <p:pic>
        <p:nvPicPr>
          <p:cNvPr id="8" name="圖片 7" descr="一張含有 文字 的圖片&#10;&#10;自動產生的描述">
            <a:extLst>
              <a:ext uri="{FF2B5EF4-FFF2-40B4-BE49-F238E27FC236}">
                <a16:creationId xmlns:a16="http://schemas.microsoft.com/office/drawing/2014/main" id="{D05390E7-EFB8-19D2-08B5-EB36DD2712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5224" y="230188"/>
            <a:ext cx="2632381" cy="846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729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>
            <a:extLst>
              <a:ext uri="{FF2B5EF4-FFF2-40B4-BE49-F238E27FC236}">
                <a16:creationId xmlns:a16="http://schemas.microsoft.com/office/drawing/2014/main" id="{EB25EF90-A7F4-DA24-491F-8252950D4864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56116"/>
            <a:ext cx="7980499" cy="2601884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F1BE8D22-3E45-BDF5-9955-EB05E32B15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34"/>
          <a:stretch/>
        </p:blipFill>
        <p:spPr>
          <a:xfrm>
            <a:off x="6360932" y="4256116"/>
            <a:ext cx="5831068" cy="2601884"/>
          </a:xfrm>
          <a:prstGeom prst="rect">
            <a:avLst/>
          </a:prstGeom>
        </p:spPr>
      </p:pic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D86B1B1F-B5FE-4BB6-577F-376D74EC9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HK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FB5D5AF-C9F8-9570-D6F2-CA9EE3E8CB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HK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CCBABAF-5552-2D9F-30FB-B07E1B9D54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BAD0F-FD0A-4542-AA82-3CF7F9E07BD0}" type="datetimeFigureOut">
              <a:rPr lang="en-HK" smtClean="0"/>
              <a:t>8/6/2023</a:t>
            </a:fld>
            <a:endParaRPr lang="en-HK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BF2CE0E-F9E2-E163-2F58-3DFEA2EC7C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K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44EB16B-8A6F-A73F-84FF-13627355B4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156B4-D433-48DC-BACA-7ADD3D143449}" type="slidenum">
              <a:rPr lang="en-HK" smtClean="0"/>
              <a:t>‹#›</a:t>
            </a:fld>
            <a:endParaRPr lang="en-HK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84A3DC85-D9B0-6CD5-FC77-8AA8DADE3B06}"/>
              </a:ext>
            </a:extLst>
          </p:cNvPr>
          <p:cNvSpPr txBox="1"/>
          <p:nvPr userDrawn="1"/>
        </p:nvSpPr>
        <p:spPr>
          <a:xfrm>
            <a:off x="94749" y="6554902"/>
            <a:ext cx="2554085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zh-TW" altLang="en-US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粵港澳大灣區環保領先嘉許獎（</a:t>
            </a:r>
            <a:r>
              <a:rPr lang="en-HK" altLang="zh-TW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2023</a:t>
            </a:r>
            <a:r>
              <a:rPr lang="zh-TW" altLang="en-US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HK" sz="105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8186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6">
              <a:lumMod val="50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>
            <a:extLst>
              <a:ext uri="{FF2B5EF4-FFF2-40B4-BE49-F238E27FC236}">
                <a16:creationId xmlns:a16="http://schemas.microsoft.com/office/drawing/2014/main" id="{32E4C43F-1C1A-3E95-FB42-990572CDD8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b="1" dirty="0"/>
              <a:t>(</a:t>
            </a:r>
            <a:r>
              <a:rPr lang="zh-TW" altLang="en-US" b="1" dirty="0"/>
              <a:t>請在此輸入公司名稱</a:t>
            </a:r>
            <a:r>
              <a:rPr lang="en-US" altLang="zh-TW" b="1" dirty="0"/>
              <a:t>)</a:t>
            </a:r>
          </a:p>
          <a:p>
            <a:r>
              <a:rPr lang="en-US" altLang="zh-TW" b="1" dirty="0"/>
              <a:t>(</a:t>
            </a:r>
            <a:r>
              <a:rPr lang="zh-TW" altLang="en-US" b="1" dirty="0"/>
              <a:t>請在此輸入分公司</a:t>
            </a:r>
            <a:r>
              <a:rPr lang="en-HK" altLang="zh-TW" b="1" dirty="0"/>
              <a:t>/</a:t>
            </a:r>
            <a:r>
              <a:rPr lang="zh-TW" altLang="en-US" b="1" dirty="0"/>
              <a:t>工廠名稱</a:t>
            </a:r>
            <a:r>
              <a:rPr lang="en-US" altLang="zh-TW" b="1" dirty="0"/>
              <a:t>)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23FAF7F8-2C80-2665-FD0B-30E05FA9A9FD}"/>
              </a:ext>
            </a:extLst>
          </p:cNvPr>
          <p:cNvSpPr/>
          <p:nvPr/>
        </p:nvSpPr>
        <p:spPr>
          <a:xfrm>
            <a:off x="69114" y="6186886"/>
            <a:ext cx="290977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zh-TW" altLang="en-US" sz="2000" b="1" dirty="0">
                <a:solidFill>
                  <a:schemeClr val="accent3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申請編號</a:t>
            </a:r>
            <a:r>
              <a:rPr lang="en-US" altLang="zh-TW" sz="2000" b="1" dirty="0">
                <a:solidFill>
                  <a:schemeClr val="accent3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 2023-</a:t>
            </a:r>
            <a:r>
              <a:rPr lang="en-US" altLang="zh-TW" sz="2000" b="1" dirty="0">
                <a:solidFill>
                  <a:srgbClr val="FF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XXXXX</a:t>
            </a:r>
            <a:endParaRPr lang="zh-HK" altLang="en-US" sz="2000" b="1" dirty="0">
              <a:solidFill>
                <a:srgbClr val="FF0000"/>
              </a:solidFill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88677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23AF77F-5943-C483-31CB-6DA238286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</a:t>
            </a:r>
            <a:r>
              <a:rPr lang="en-US" altLang="zh-TW" dirty="0"/>
              <a:t>1) </a:t>
            </a:r>
            <a:r>
              <a:rPr lang="zh-TW" altLang="en-US" dirty="0"/>
              <a:t>公司背景、業務範疇及環保願景</a:t>
            </a:r>
            <a:endParaRPr lang="en-HK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BC880A8-D249-AA59-554F-C7D9FF395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請簡介公司背景、業務範疇及環保願景</a:t>
            </a: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82666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210F904-D024-AD9A-ACB0-76F00B4A8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2) </a:t>
            </a:r>
            <a:r>
              <a:rPr lang="zh-TW" altLang="en-US" dirty="0"/>
              <a:t>推行環保的地區</a:t>
            </a:r>
            <a:endParaRPr lang="en-HK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B99DAF7-9C8C-E6C9-A5C8-094F93C7A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請簡介公司在哪些「粵港澳大灣區城市」推行環保</a:t>
            </a:r>
            <a:endParaRPr lang="en-HK" altLang="zh-TW" dirty="0"/>
          </a:p>
          <a:p>
            <a:r>
              <a:rPr lang="zh-TW" altLang="en-US" dirty="0"/>
              <a:t>「粵港澳大灣區城市」包括：香港、澳門、深圳、廣州、珠海、佛山、中山、東莞、肇慶、惠州和江門</a:t>
            </a: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4230609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7847004-E20D-4D0F-AF4C-D50D7AE14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3) </a:t>
            </a:r>
            <a:r>
              <a:rPr lang="zh-TW" altLang="en-US" dirty="0"/>
              <a:t>環保項目（此部分可多於一頁）</a:t>
            </a:r>
            <a:endParaRPr lang="en-HK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AB8A8A2-1F8F-9265-544D-2E4F58EF6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dirty="0"/>
              <a:t>請介紹在「粵港澳大灣區城市」所推行的環保項目，並</a:t>
            </a:r>
            <a:r>
              <a:rPr lang="zh-TW" altLang="en-US" b="1" u="sng" dirty="0"/>
              <a:t>量化</a:t>
            </a:r>
            <a:r>
              <a:rPr lang="zh-TW" altLang="en-US" dirty="0"/>
              <a:t>項目的成效</a:t>
            </a:r>
            <a:endParaRPr lang="en-HK" altLang="zh-TW" dirty="0"/>
          </a:p>
          <a:p>
            <a:pPr>
              <a:lnSpc>
                <a:spcPct val="150000"/>
              </a:lnSpc>
            </a:pPr>
            <a:r>
              <a:rPr lang="zh-TW" altLang="en-US" dirty="0"/>
              <a:t>請把各環保項目按類別分類</a:t>
            </a:r>
            <a:endParaRPr lang="en-HK" altLang="zh-TW" dirty="0"/>
          </a:p>
          <a:p>
            <a:pPr lvl="1">
              <a:lnSpc>
                <a:spcPct val="150000"/>
              </a:lnSpc>
            </a:pPr>
            <a:r>
              <a:rPr lang="zh-TW" altLang="en-US" dirty="0"/>
              <a:t>類別包括： </a:t>
            </a:r>
            <a:r>
              <a:rPr lang="en-US" altLang="zh-TW" dirty="0"/>
              <a:t>1) </a:t>
            </a:r>
            <a:r>
              <a:rPr lang="zh-TW" altLang="en-US" dirty="0"/>
              <a:t>節省能源、</a:t>
            </a:r>
            <a:r>
              <a:rPr lang="en-US" altLang="zh-TW" dirty="0"/>
              <a:t>2) </a:t>
            </a:r>
            <a:r>
              <a:rPr lang="zh-TW" altLang="en-US" dirty="0"/>
              <a:t>水資源管理、</a:t>
            </a:r>
            <a:r>
              <a:rPr lang="en-US" altLang="zh-TW" dirty="0"/>
              <a:t>3) </a:t>
            </a:r>
            <a:r>
              <a:rPr lang="zh-TW" altLang="en-US" dirty="0"/>
              <a:t>廢物減少及重用、</a:t>
            </a:r>
            <a:r>
              <a:rPr lang="en-US" altLang="zh-TW" dirty="0"/>
              <a:t>4) </a:t>
            </a:r>
            <a:r>
              <a:rPr lang="zh-TW" altLang="en-US" dirty="0"/>
              <a:t>資源回收、</a:t>
            </a:r>
            <a:r>
              <a:rPr lang="en-US" altLang="zh-TW" dirty="0"/>
              <a:t>5) </a:t>
            </a:r>
            <a:r>
              <a:rPr lang="zh-TW" altLang="en-US" dirty="0"/>
              <a:t>廢氣排放、</a:t>
            </a:r>
            <a:r>
              <a:rPr lang="en-US" altLang="zh-TW" dirty="0"/>
              <a:t>6) </a:t>
            </a:r>
            <a:r>
              <a:rPr lang="zh-TW" altLang="en-US" dirty="0"/>
              <a:t>噪音消減、</a:t>
            </a:r>
            <a:r>
              <a:rPr lang="en-US" altLang="zh-TW" dirty="0"/>
              <a:t>7) </a:t>
            </a:r>
            <a:r>
              <a:rPr lang="zh-TW" altLang="en-US" dirty="0"/>
              <a:t>環保管理 （</a:t>
            </a:r>
            <a:r>
              <a:rPr lang="en-US" altLang="zh-TW" dirty="0"/>
              <a:t>7a. </a:t>
            </a:r>
            <a:r>
              <a:rPr lang="zh-TW" altLang="en-US" dirty="0"/>
              <a:t>設計環保產品／服務、</a:t>
            </a:r>
            <a:r>
              <a:rPr lang="en-US" altLang="zh-TW" dirty="0"/>
              <a:t>7b. </a:t>
            </a:r>
            <a:r>
              <a:rPr lang="zh-TW" altLang="en-US" dirty="0"/>
              <a:t>清潔生產工序、</a:t>
            </a:r>
            <a:r>
              <a:rPr lang="en-US" altLang="zh-TW" dirty="0"/>
              <a:t>7c. </a:t>
            </a:r>
            <a:r>
              <a:rPr lang="zh-TW" altLang="en-US" dirty="0"/>
              <a:t>環保採購、</a:t>
            </a:r>
            <a:r>
              <a:rPr lang="en-US" altLang="zh-TW" dirty="0"/>
              <a:t>7d. </a:t>
            </a:r>
            <a:r>
              <a:rPr lang="zh-TW" altLang="en-US" dirty="0"/>
              <a:t>報告、</a:t>
            </a:r>
            <a:r>
              <a:rPr lang="en-US" altLang="zh-TW" dirty="0"/>
              <a:t>7e. </a:t>
            </a:r>
            <a:r>
              <a:rPr lang="zh-TW" altLang="en-US" dirty="0"/>
              <a:t>領導參與）、</a:t>
            </a:r>
            <a:r>
              <a:rPr lang="en-US" altLang="zh-TW" dirty="0"/>
              <a:t>8) </a:t>
            </a:r>
            <a:r>
              <a:rPr lang="zh-TW" altLang="en-US" dirty="0"/>
              <a:t>環保創意，及 </a:t>
            </a:r>
            <a:r>
              <a:rPr lang="en-US" altLang="zh-TW" dirty="0"/>
              <a:t>9) </a:t>
            </a:r>
            <a:r>
              <a:rPr lang="zh-TW" altLang="en-US" dirty="0"/>
              <a:t>綠色科技</a:t>
            </a:r>
            <a:endParaRPr lang="en-HK" altLang="zh-TW" dirty="0"/>
          </a:p>
          <a:p>
            <a:pPr>
              <a:lnSpc>
                <a:spcPct val="150000"/>
              </a:lnSpc>
            </a:pPr>
            <a:r>
              <a:rPr lang="zh-TW" altLang="en-US" dirty="0"/>
              <a:t>請簡介有關環保項目如何</a:t>
            </a:r>
            <a:r>
              <a:rPr lang="zh-TW" altLang="en-US" b="1" dirty="0"/>
              <a:t>令當地受惠</a:t>
            </a:r>
            <a:endParaRPr lang="en-HK" altLang="zh-TW" b="1" dirty="0"/>
          </a:p>
        </p:txBody>
      </p:sp>
    </p:spTree>
    <p:extLst>
      <p:ext uri="{BB962C8B-B14F-4D97-AF65-F5344CB8AC3E}">
        <p14:creationId xmlns:p14="http://schemas.microsoft.com/office/powerpoint/2010/main" val="3398156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B30FF7B-0499-ADFC-2C42-533D2A8F2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4) </a:t>
            </a:r>
            <a:r>
              <a:rPr lang="zh-TW" altLang="en-US" dirty="0"/>
              <a:t>項目</a:t>
            </a:r>
            <a:r>
              <a:rPr lang="en-US" altLang="zh-TW" dirty="0"/>
              <a:t>/</a:t>
            </a:r>
            <a:r>
              <a:rPr lang="zh-TW" altLang="en-US" dirty="0"/>
              <a:t>技術 起源</a:t>
            </a:r>
            <a:endParaRPr lang="en-HK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25C4E57-2AA9-7021-3CDA-25E68CA8D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請簡介有關環保項目</a:t>
            </a:r>
            <a:endParaRPr lang="en-HK" altLang="zh-TW" dirty="0"/>
          </a:p>
          <a:p>
            <a:pPr lvl="1"/>
            <a:r>
              <a:rPr lang="zh-TW" altLang="en-US" dirty="0"/>
              <a:t>是否自家技術？</a:t>
            </a:r>
          </a:p>
          <a:p>
            <a:pPr lvl="1"/>
            <a:r>
              <a:rPr lang="zh-TW" altLang="en-US" dirty="0"/>
              <a:t>是否因應法例／政府標書要求 而推行的環保項目？</a:t>
            </a:r>
          </a:p>
          <a:p>
            <a:pPr lvl="1"/>
            <a:r>
              <a:rPr lang="zh-TW" altLang="en-US" dirty="0"/>
              <a:t>是因應自身業務推行，還是業務以外的額外環保項目？</a:t>
            </a:r>
          </a:p>
          <a:p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660801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C2021B-6B21-9F30-B75E-95CE92B9C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5) </a:t>
            </a:r>
            <a:r>
              <a:rPr lang="zh-TW" altLang="en-US" dirty="0"/>
              <a:t>較同業優勝之處</a:t>
            </a:r>
            <a:endParaRPr lang="en-HK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9D46EF8-7BEF-E0E0-E1EA-2A8027722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請簡介有關環保項目</a:t>
            </a:r>
            <a:endParaRPr lang="en-HK" altLang="zh-TW" dirty="0"/>
          </a:p>
          <a:p>
            <a:pPr lvl="1"/>
            <a:r>
              <a:rPr lang="zh-TW" altLang="en-US" dirty="0"/>
              <a:t>與同業比較下（包括本地和外地的類近環保項目），有什麼突出之處？</a:t>
            </a:r>
            <a:endParaRPr lang="en-HK" altLang="zh-TW" dirty="0"/>
          </a:p>
          <a:p>
            <a:pPr lvl="1"/>
            <a:r>
              <a:rPr lang="zh-TW" altLang="en-US" dirty="0"/>
              <a:t>可否鼓勵到同業參與環保？</a:t>
            </a:r>
            <a:endParaRPr lang="en-HK" dirty="0"/>
          </a:p>
          <a:p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2698440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314</Words>
  <Application>Microsoft Office PowerPoint</Application>
  <PresentationFormat>寬螢幕</PresentationFormat>
  <Paragraphs>23</Paragraphs>
  <Slides>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0" baseType="lpstr">
      <vt:lpstr>微軟正黑體</vt:lpstr>
      <vt:lpstr>Arial</vt:lpstr>
      <vt:lpstr>Calibri</vt:lpstr>
      <vt:lpstr>Office 佈景主題</vt:lpstr>
      <vt:lpstr>PowerPoint 簡報</vt:lpstr>
      <vt:lpstr> 1) 公司背景、業務範疇及環保願景</vt:lpstr>
      <vt:lpstr>2) 推行環保的地區</vt:lpstr>
      <vt:lpstr>3) 環保項目（此部分可多於一頁）</vt:lpstr>
      <vt:lpstr>4) 項目/技術 起源</vt:lpstr>
      <vt:lpstr>5) 較同業優勝之處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Aileen Hon</dc:creator>
  <cp:lastModifiedBy>Aileen Hon</cp:lastModifiedBy>
  <cp:revision>10</cp:revision>
  <dcterms:created xsi:type="dcterms:W3CDTF">2023-06-07T07:57:19Z</dcterms:created>
  <dcterms:modified xsi:type="dcterms:W3CDTF">2023-06-08T09:26:07Z</dcterms:modified>
</cp:coreProperties>
</file>